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8" r:id="rId3"/>
    <p:sldId id="257"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04"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ACE0D91-5B52-4815-BE2F-095B26E2B83A}" type="datetimeFigureOut">
              <a:rPr lang="en-US" smtClean="0"/>
              <a:t>4/1/2020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45EF6B-45A4-4378-99D6-8F5F43EC358C}" type="slidenum">
              <a:rPr lang="en-US" smtClean="0"/>
              <a:t>‹#›</a:t>
            </a:fld>
            <a:endParaRPr lang="en-US"/>
          </a:p>
        </p:txBody>
      </p:sp>
    </p:spTree>
    <p:extLst>
      <p:ext uri="{BB962C8B-B14F-4D97-AF65-F5344CB8AC3E}">
        <p14:creationId xmlns:p14="http://schemas.microsoft.com/office/powerpoint/2010/main" val="14607241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ACE0D91-5B52-4815-BE2F-095B26E2B83A}" type="datetimeFigureOut">
              <a:rPr lang="en-US" smtClean="0"/>
              <a:t>4/1/2020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45EF6B-45A4-4378-99D6-8F5F43EC358C}" type="slidenum">
              <a:rPr lang="en-US" smtClean="0"/>
              <a:t>‹#›</a:t>
            </a:fld>
            <a:endParaRPr lang="en-US"/>
          </a:p>
        </p:txBody>
      </p:sp>
    </p:spTree>
    <p:extLst>
      <p:ext uri="{BB962C8B-B14F-4D97-AF65-F5344CB8AC3E}">
        <p14:creationId xmlns:p14="http://schemas.microsoft.com/office/powerpoint/2010/main" val="398515331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ACE0D91-5B52-4815-BE2F-095B26E2B83A}" type="datetimeFigureOut">
              <a:rPr lang="en-US" smtClean="0"/>
              <a:t>4/1/2020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45EF6B-45A4-4378-99D6-8F5F43EC358C}" type="slidenum">
              <a:rPr lang="en-US" smtClean="0"/>
              <a:t>‹#›</a:t>
            </a:fld>
            <a:endParaRPr lang="en-US"/>
          </a:p>
        </p:txBody>
      </p:sp>
    </p:spTree>
    <p:extLst>
      <p:ext uri="{BB962C8B-B14F-4D97-AF65-F5344CB8AC3E}">
        <p14:creationId xmlns:p14="http://schemas.microsoft.com/office/powerpoint/2010/main" val="15962780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ACE0D91-5B52-4815-BE2F-095B26E2B83A}" type="datetimeFigureOut">
              <a:rPr lang="en-US" smtClean="0"/>
              <a:t>4/1/2020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45EF6B-45A4-4378-99D6-8F5F43EC358C}" type="slidenum">
              <a:rPr lang="en-US" smtClean="0"/>
              <a:t>‹#›</a:t>
            </a:fld>
            <a:endParaRPr lang="en-US"/>
          </a:p>
        </p:txBody>
      </p:sp>
    </p:spTree>
    <p:extLst>
      <p:ext uri="{BB962C8B-B14F-4D97-AF65-F5344CB8AC3E}">
        <p14:creationId xmlns:p14="http://schemas.microsoft.com/office/powerpoint/2010/main" val="20551592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ACE0D91-5B52-4815-BE2F-095B26E2B83A}" type="datetimeFigureOut">
              <a:rPr lang="en-US" smtClean="0"/>
              <a:t>4/1/2020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B45EF6B-45A4-4378-99D6-8F5F43EC358C}" type="slidenum">
              <a:rPr lang="en-US" smtClean="0"/>
              <a:t>‹#›</a:t>
            </a:fld>
            <a:endParaRPr lang="en-US"/>
          </a:p>
        </p:txBody>
      </p:sp>
    </p:spTree>
    <p:extLst>
      <p:ext uri="{BB962C8B-B14F-4D97-AF65-F5344CB8AC3E}">
        <p14:creationId xmlns:p14="http://schemas.microsoft.com/office/powerpoint/2010/main" val="245666230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ACE0D91-5B52-4815-BE2F-095B26E2B83A}" type="datetimeFigureOut">
              <a:rPr lang="en-US" smtClean="0"/>
              <a:t>4/1/2020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B45EF6B-45A4-4378-99D6-8F5F43EC358C}" type="slidenum">
              <a:rPr lang="en-US" smtClean="0"/>
              <a:t>‹#›</a:t>
            </a:fld>
            <a:endParaRPr lang="en-US"/>
          </a:p>
        </p:txBody>
      </p:sp>
    </p:spTree>
    <p:extLst>
      <p:ext uri="{BB962C8B-B14F-4D97-AF65-F5344CB8AC3E}">
        <p14:creationId xmlns:p14="http://schemas.microsoft.com/office/powerpoint/2010/main" val="190103297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ACE0D91-5B52-4815-BE2F-095B26E2B83A}" type="datetimeFigureOut">
              <a:rPr lang="en-US" smtClean="0"/>
              <a:t>4/1/2020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B45EF6B-45A4-4378-99D6-8F5F43EC358C}" type="slidenum">
              <a:rPr lang="en-US" smtClean="0"/>
              <a:t>‹#›</a:t>
            </a:fld>
            <a:endParaRPr lang="en-US"/>
          </a:p>
        </p:txBody>
      </p:sp>
    </p:spTree>
    <p:extLst>
      <p:ext uri="{BB962C8B-B14F-4D97-AF65-F5344CB8AC3E}">
        <p14:creationId xmlns:p14="http://schemas.microsoft.com/office/powerpoint/2010/main" val="367449430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ACE0D91-5B52-4815-BE2F-095B26E2B83A}" type="datetimeFigureOut">
              <a:rPr lang="en-US" smtClean="0"/>
              <a:t>4/1/2020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B45EF6B-45A4-4378-99D6-8F5F43EC358C}" type="slidenum">
              <a:rPr lang="en-US" smtClean="0"/>
              <a:t>‹#›</a:t>
            </a:fld>
            <a:endParaRPr lang="en-US"/>
          </a:p>
        </p:txBody>
      </p:sp>
    </p:spTree>
    <p:extLst>
      <p:ext uri="{BB962C8B-B14F-4D97-AF65-F5344CB8AC3E}">
        <p14:creationId xmlns:p14="http://schemas.microsoft.com/office/powerpoint/2010/main" val="79135653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ACE0D91-5B52-4815-BE2F-095B26E2B83A}" type="datetimeFigureOut">
              <a:rPr lang="en-US" smtClean="0"/>
              <a:t>4/1/2020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B45EF6B-45A4-4378-99D6-8F5F43EC358C}" type="slidenum">
              <a:rPr lang="en-US" smtClean="0"/>
              <a:t>‹#›</a:t>
            </a:fld>
            <a:endParaRPr lang="en-US"/>
          </a:p>
        </p:txBody>
      </p:sp>
    </p:spTree>
    <p:extLst>
      <p:ext uri="{BB962C8B-B14F-4D97-AF65-F5344CB8AC3E}">
        <p14:creationId xmlns:p14="http://schemas.microsoft.com/office/powerpoint/2010/main" val="307992287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ACE0D91-5B52-4815-BE2F-095B26E2B83A}" type="datetimeFigureOut">
              <a:rPr lang="en-US" smtClean="0"/>
              <a:t>4/1/2020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B45EF6B-45A4-4378-99D6-8F5F43EC358C}" type="slidenum">
              <a:rPr lang="en-US" smtClean="0"/>
              <a:t>‹#›</a:t>
            </a:fld>
            <a:endParaRPr lang="en-US"/>
          </a:p>
        </p:txBody>
      </p:sp>
    </p:spTree>
    <p:extLst>
      <p:ext uri="{BB962C8B-B14F-4D97-AF65-F5344CB8AC3E}">
        <p14:creationId xmlns:p14="http://schemas.microsoft.com/office/powerpoint/2010/main" val="238773697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ACE0D91-5B52-4815-BE2F-095B26E2B83A}" type="datetimeFigureOut">
              <a:rPr lang="en-US" smtClean="0"/>
              <a:t>4/1/2020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B45EF6B-45A4-4378-99D6-8F5F43EC358C}" type="slidenum">
              <a:rPr lang="en-US" smtClean="0"/>
              <a:t>‹#›</a:t>
            </a:fld>
            <a:endParaRPr lang="en-US"/>
          </a:p>
        </p:txBody>
      </p:sp>
    </p:spTree>
    <p:extLst>
      <p:ext uri="{BB962C8B-B14F-4D97-AF65-F5344CB8AC3E}">
        <p14:creationId xmlns:p14="http://schemas.microsoft.com/office/powerpoint/2010/main" val="118133026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ACE0D91-5B52-4815-BE2F-095B26E2B83A}" type="datetimeFigureOut">
              <a:rPr lang="en-US" smtClean="0"/>
              <a:t>4/1/2020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B45EF6B-45A4-4378-99D6-8F5F43EC358C}" type="slidenum">
              <a:rPr lang="en-US" smtClean="0"/>
              <a:t>‹#›</a:t>
            </a:fld>
            <a:endParaRPr lang="en-US"/>
          </a:p>
        </p:txBody>
      </p:sp>
    </p:spTree>
    <p:extLst>
      <p:ext uri="{BB962C8B-B14F-4D97-AF65-F5344CB8AC3E}">
        <p14:creationId xmlns:p14="http://schemas.microsoft.com/office/powerpoint/2010/main" val="71229472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8" Type="http://schemas.openxmlformats.org/officeDocument/2006/relationships/hyperlink" Target="https://en.wikipedia.org/wiki/Federated_States_of_Micronesia" TargetMode="External"/><Relationship Id="rId3" Type="http://schemas.openxmlformats.org/officeDocument/2006/relationships/hyperlink" Target="https://en.wikipedia.org/wiki/Cook_Islands" TargetMode="External"/><Relationship Id="rId7" Type="http://schemas.openxmlformats.org/officeDocument/2006/relationships/hyperlink" Target="https://en.wikipedia.org/wiki/Liechtenstein" TargetMode="External"/><Relationship Id="rId2" Type="http://schemas.openxmlformats.org/officeDocument/2006/relationships/hyperlink" Target="https://en.wikipedia.org/wiki/Member_states_of_the_United_Nations" TargetMode="External"/><Relationship Id="rId1" Type="http://schemas.openxmlformats.org/officeDocument/2006/relationships/slideLayout" Target="../slideLayouts/slideLayout2.xml"/><Relationship Id="rId6" Type="http://schemas.openxmlformats.org/officeDocument/2006/relationships/hyperlink" Target="https://en.wikipedia.org/wiki/Bhutan" TargetMode="External"/><Relationship Id="rId11" Type="http://schemas.openxmlformats.org/officeDocument/2006/relationships/hyperlink" Target="https://en.wikipedia.org/wiki/North_Korea" TargetMode="External"/><Relationship Id="rId5" Type="http://schemas.openxmlformats.org/officeDocument/2006/relationships/hyperlink" Target="https://en.wikipedia.org/wiki/Andorra" TargetMode="External"/><Relationship Id="rId10" Type="http://schemas.openxmlformats.org/officeDocument/2006/relationships/hyperlink" Target="https://en.wikipedia.org/wiki/Nauru" TargetMode="External"/><Relationship Id="rId4" Type="http://schemas.openxmlformats.org/officeDocument/2006/relationships/hyperlink" Target="https://en.wikipedia.org/wiki/International_Labour_Organization#cite_note-14" TargetMode="External"/><Relationship Id="rId9" Type="http://schemas.openxmlformats.org/officeDocument/2006/relationships/hyperlink" Target="https://en.wikipedia.org/wiki/Monaco"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s://en.wikipedia.org/wiki/Collective_bargaining" TargetMode="External"/><Relationship Id="rId2" Type="http://schemas.openxmlformats.org/officeDocument/2006/relationships/hyperlink" Target="https://en.wikipedia.org/wiki/Declaration_on_Fundamental_Principles_and_Rights_at_Work" TargetMode="External"/><Relationship Id="rId1" Type="http://schemas.openxmlformats.org/officeDocument/2006/relationships/slideLayout" Target="../slideLayouts/slideLayout2.xml"/><Relationship Id="rId6" Type="http://schemas.openxmlformats.org/officeDocument/2006/relationships/hyperlink" Target="https://en.wikipedia.org/wiki/Employment_discrimination" TargetMode="External"/><Relationship Id="rId5" Type="http://schemas.openxmlformats.org/officeDocument/2006/relationships/hyperlink" Target="https://en.wikipedia.org/wiki/Child_labour" TargetMode="External"/><Relationship Id="rId4" Type="http://schemas.openxmlformats.org/officeDocument/2006/relationships/hyperlink" Target="https://en.wikipedia.org/wiki/Unfree_labour" TargetMode="Externa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28601"/>
            <a:ext cx="7772400" cy="990599"/>
          </a:xfrm>
        </p:spPr>
        <p:txBody>
          <a:bodyPr/>
          <a:lstStyle/>
          <a:p>
            <a:r>
              <a:rPr lang="en-US" dirty="0" smtClean="0"/>
              <a:t>History &amp; Conventions of ILO</a:t>
            </a:r>
            <a:endParaRPr lang="en-US" dirty="0"/>
          </a:p>
        </p:txBody>
      </p:sp>
      <p:sp>
        <p:nvSpPr>
          <p:cNvPr id="3" name="Subtitle 2"/>
          <p:cNvSpPr>
            <a:spLocks noGrp="1"/>
          </p:cNvSpPr>
          <p:nvPr>
            <p:ph type="subTitle" idx="1"/>
          </p:nvPr>
        </p:nvSpPr>
        <p:spPr>
          <a:xfrm>
            <a:off x="685800" y="1600200"/>
            <a:ext cx="7848600" cy="4800600"/>
          </a:xfrm>
        </p:spPr>
        <p:txBody>
          <a:bodyPr>
            <a:noAutofit/>
          </a:bodyPr>
          <a:lstStyle/>
          <a:p>
            <a:r>
              <a:rPr lang="en-US" sz="2800" dirty="0"/>
              <a:t>The ILO Conventions cover a wide area of social and </a:t>
            </a:r>
            <a:r>
              <a:rPr lang="en-US" sz="2800" dirty="0" err="1"/>
              <a:t>labour</a:t>
            </a:r>
            <a:r>
              <a:rPr lang="en-US" sz="2800" dirty="0"/>
              <a:t> issues including basic human rights, minimum wages, industrial relations, employment policy, social dialogue, social security and other issues. ILO Conventions concerning gender-specific issues have a long history. As early as 1919, at the year when the ILO was founded, the Organization adopted the first two Conventions on women (No.3 on maternity protection, and No.4 on night work for women). Convention No.3 was several times revised - for the latest time in the year of 2000 (Convention No. 183).</a:t>
            </a:r>
            <a:br>
              <a:rPr lang="en-US" sz="2800" dirty="0"/>
            </a:br>
            <a:endParaRPr lang="en-US" sz="2800" dirty="0"/>
          </a:p>
        </p:txBody>
      </p:sp>
    </p:spTree>
    <p:extLst>
      <p:ext uri="{BB962C8B-B14F-4D97-AF65-F5344CB8AC3E}">
        <p14:creationId xmlns:p14="http://schemas.microsoft.com/office/powerpoint/2010/main" val="15699851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Membership</a:t>
            </a:r>
            <a:endParaRPr lang="en-US" dirty="0"/>
          </a:p>
        </p:txBody>
      </p:sp>
      <p:sp>
        <p:nvSpPr>
          <p:cNvPr id="3" name="Content Placeholder 2"/>
          <p:cNvSpPr>
            <a:spLocks noGrp="1"/>
          </p:cNvSpPr>
          <p:nvPr>
            <p:ph idx="1"/>
          </p:nvPr>
        </p:nvSpPr>
        <p:spPr/>
        <p:txBody>
          <a:bodyPr>
            <a:normAutofit fontScale="85000" lnSpcReduction="10000"/>
          </a:bodyPr>
          <a:lstStyle/>
          <a:p>
            <a:pPr marL="0" indent="0">
              <a:buNone/>
            </a:pPr>
            <a:endParaRPr lang="en-US" b="1" dirty="0"/>
          </a:p>
          <a:p>
            <a:r>
              <a:rPr lang="en-US" dirty="0"/>
              <a:t>The ILO has 187 state members. 186 of the 193 </a:t>
            </a:r>
            <a:r>
              <a:rPr lang="en-US" u="sng" dirty="0">
                <a:hlinkClick r:id="rId2" tooltip="Member states of the United Nations"/>
              </a:rPr>
              <a:t>member states of the United Nations</a:t>
            </a:r>
            <a:r>
              <a:rPr lang="en-US" dirty="0"/>
              <a:t> plus the </a:t>
            </a:r>
            <a:r>
              <a:rPr lang="en-US" u="sng" dirty="0">
                <a:hlinkClick r:id="rId3" tooltip="Cook Islands"/>
              </a:rPr>
              <a:t>Cook Islands</a:t>
            </a:r>
            <a:r>
              <a:rPr lang="en-US" dirty="0"/>
              <a:t> are members of the ILO.</a:t>
            </a:r>
            <a:r>
              <a:rPr lang="en-US" u="sng" baseline="30000" dirty="0">
                <a:hlinkClick r:id="rId4"/>
              </a:rPr>
              <a:t>[14]</a:t>
            </a:r>
            <a:r>
              <a:rPr lang="en-US" dirty="0"/>
              <a:t> The UN member states which are not members of the ILO are </a:t>
            </a:r>
            <a:r>
              <a:rPr lang="en-US" u="sng" dirty="0">
                <a:hlinkClick r:id="rId5" tooltip="Andorra"/>
              </a:rPr>
              <a:t>Andorra</a:t>
            </a:r>
            <a:r>
              <a:rPr lang="en-US" dirty="0"/>
              <a:t>, </a:t>
            </a:r>
            <a:r>
              <a:rPr lang="en-US" u="sng" dirty="0">
                <a:hlinkClick r:id="rId6" tooltip="Bhutan"/>
              </a:rPr>
              <a:t>Bhutan</a:t>
            </a:r>
            <a:r>
              <a:rPr lang="en-US" dirty="0"/>
              <a:t>, </a:t>
            </a:r>
            <a:r>
              <a:rPr lang="en-US" u="sng" dirty="0">
                <a:hlinkClick r:id="rId7" tooltip="Liechtenstein"/>
              </a:rPr>
              <a:t>Liechtenstein</a:t>
            </a:r>
            <a:r>
              <a:rPr lang="en-US" dirty="0"/>
              <a:t>, </a:t>
            </a:r>
            <a:r>
              <a:rPr lang="en-US" u="sng" dirty="0">
                <a:hlinkClick r:id="rId8" tooltip="Federated States of Micronesia"/>
              </a:rPr>
              <a:t>Micronesia</a:t>
            </a:r>
            <a:r>
              <a:rPr lang="en-US" dirty="0"/>
              <a:t>, </a:t>
            </a:r>
            <a:r>
              <a:rPr lang="en-US" u="sng" dirty="0">
                <a:hlinkClick r:id="rId9" tooltip="Monaco"/>
              </a:rPr>
              <a:t>Monaco</a:t>
            </a:r>
            <a:r>
              <a:rPr lang="en-US" dirty="0"/>
              <a:t>, </a:t>
            </a:r>
            <a:r>
              <a:rPr lang="en-US" u="sng" dirty="0">
                <a:hlinkClick r:id="rId10" tooltip="Nauru"/>
              </a:rPr>
              <a:t>Nauru</a:t>
            </a:r>
            <a:r>
              <a:rPr lang="en-US" dirty="0"/>
              <a:t>, and </a:t>
            </a:r>
            <a:r>
              <a:rPr lang="en-US" u="sng" dirty="0">
                <a:hlinkClick r:id="rId11" tooltip="North Korea"/>
              </a:rPr>
              <a:t>North Korea</a:t>
            </a:r>
            <a:r>
              <a:rPr lang="en-US" dirty="0"/>
              <a:t>.</a:t>
            </a:r>
          </a:p>
          <a:p>
            <a:r>
              <a:rPr lang="en-US" dirty="0"/>
              <a:t>The ILO constitution permits any member of the UN to become a member of the ILO. To gain membership, a nation must inform the director-general that it accepts all the obligations of the ILO </a:t>
            </a:r>
            <a:r>
              <a:rPr lang="en-US" dirty="0" smtClean="0"/>
              <a:t>constitution.</a:t>
            </a:r>
            <a:endParaRPr lang="en-US" dirty="0"/>
          </a:p>
        </p:txBody>
      </p:sp>
    </p:spTree>
    <p:extLst>
      <p:ext uri="{BB962C8B-B14F-4D97-AF65-F5344CB8AC3E}">
        <p14:creationId xmlns:p14="http://schemas.microsoft.com/office/powerpoint/2010/main" val="353066044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Programmes</a:t>
            </a:r>
            <a:r>
              <a:rPr lang="en-US" dirty="0" smtClean="0"/>
              <a:t> </a:t>
            </a:r>
            <a:endParaRPr lang="en-US" dirty="0"/>
          </a:p>
        </p:txBody>
      </p:sp>
      <p:sp>
        <p:nvSpPr>
          <p:cNvPr id="3" name="Content Placeholder 2"/>
          <p:cNvSpPr>
            <a:spLocks noGrp="1"/>
          </p:cNvSpPr>
          <p:nvPr>
            <p:ph idx="1"/>
          </p:nvPr>
        </p:nvSpPr>
        <p:spPr>
          <a:xfrm>
            <a:off x="457200" y="1219200"/>
            <a:ext cx="8229600" cy="5410200"/>
          </a:xfrm>
        </p:spPr>
        <p:txBody>
          <a:bodyPr/>
          <a:lstStyle/>
          <a:p>
            <a:r>
              <a:rPr lang="en-US" b="1" dirty="0" err="1" smtClean="0"/>
              <a:t>Labour</a:t>
            </a:r>
            <a:r>
              <a:rPr lang="en-US" b="1" dirty="0" smtClean="0"/>
              <a:t> statistics</a:t>
            </a:r>
          </a:p>
          <a:p>
            <a:r>
              <a:rPr lang="en-US" b="1" dirty="0"/>
              <a:t>Training and teaching units</a:t>
            </a:r>
          </a:p>
          <a:p>
            <a:r>
              <a:rPr lang="en-US" b="1" dirty="0"/>
              <a:t>Child </a:t>
            </a:r>
            <a:r>
              <a:rPr lang="en-US" b="1" dirty="0" err="1"/>
              <a:t>labour</a:t>
            </a:r>
            <a:endParaRPr lang="en-US" b="1" dirty="0"/>
          </a:p>
          <a:p>
            <a:r>
              <a:rPr lang="en-US" b="1" i="1" dirty="0"/>
              <a:t>ILO's response to child </a:t>
            </a:r>
            <a:r>
              <a:rPr lang="en-US" b="1" i="1" dirty="0" err="1"/>
              <a:t>labour</a:t>
            </a:r>
            <a:endParaRPr lang="en-US" b="1" i="1" dirty="0"/>
          </a:p>
          <a:p>
            <a:r>
              <a:rPr lang="en-US" dirty="0"/>
              <a:t>Exceptions in indigenous </a:t>
            </a:r>
            <a:r>
              <a:rPr lang="en-US" dirty="0" smtClean="0"/>
              <a:t>communities</a:t>
            </a:r>
          </a:p>
          <a:p>
            <a:r>
              <a:rPr lang="en-US" b="1" dirty="0"/>
              <a:t>Forced </a:t>
            </a:r>
            <a:r>
              <a:rPr lang="en-US" b="1" dirty="0" err="1"/>
              <a:t>labour</a:t>
            </a:r>
            <a:endParaRPr lang="en-US" b="1" dirty="0"/>
          </a:p>
          <a:p>
            <a:r>
              <a:rPr lang="en-US" b="1" dirty="0"/>
              <a:t>Minimum wage law</a:t>
            </a:r>
          </a:p>
          <a:p>
            <a:r>
              <a:rPr lang="en-US" b="1" dirty="0" smtClean="0"/>
              <a:t>HIV/AIDS</a:t>
            </a:r>
          </a:p>
          <a:p>
            <a:r>
              <a:rPr lang="en-US" b="1" dirty="0"/>
              <a:t>Migrant workers</a:t>
            </a:r>
          </a:p>
          <a:p>
            <a:endParaRPr lang="en-US" b="1" dirty="0"/>
          </a:p>
          <a:p>
            <a:endParaRPr lang="en-US" b="1" dirty="0"/>
          </a:p>
          <a:p>
            <a:endParaRPr lang="en-US" dirty="0"/>
          </a:p>
        </p:txBody>
      </p:sp>
    </p:spTree>
    <p:extLst>
      <p:ext uri="{BB962C8B-B14F-4D97-AF65-F5344CB8AC3E}">
        <p14:creationId xmlns:p14="http://schemas.microsoft.com/office/powerpoint/2010/main" val="267800264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128367216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History &amp; Conventions of ILO</a:t>
            </a:r>
            <a:endParaRPr lang="en-US" dirty="0"/>
          </a:p>
        </p:txBody>
      </p:sp>
      <p:sp>
        <p:nvSpPr>
          <p:cNvPr id="3" name="Content Placeholder 2"/>
          <p:cNvSpPr>
            <a:spLocks noGrp="1"/>
          </p:cNvSpPr>
          <p:nvPr>
            <p:ph idx="1"/>
          </p:nvPr>
        </p:nvSpPr>
        <p:spPr/>
        <p:txBody>
          <a:bodyPr/>
          <a:lstStyle/>
          <a:p>
            <a:r>
              <a:rPr lang="en-US" dirty="0"/>
              <a:t>In the present day society it has been argued that protective measures for women can have a negative impact by denying them entry into certain jobs and contributing to a gender-segregated </a:t>
            </a:r>
            <a:r>
              <a:rPr lang="en-US" dirty="0" err="1"/>
              <a:t>labour</a:t>
            </a:r>
            <a:r>
              <a:rPr lang="en-US" dirty="0"/>
              <a:t> market. In the case of maternity protection, these measures are necessary to protect the reproductive role of women. </a:t>
            </a:r>
          </a:p>
        </p:txBody>
      </p:sp>
    </p:spTree>
    <p:extLst>
      <p:ext uri="{BB962C8B-B14F-4D97-AF65-F5344CB8AC3E}">
        <p14:creationId xmlns:p14="http://schemas.microsoft.com/office/powerpoint/2010/main" val="202904487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a:t>However the maternity benefits increase the cost of employing women and therefore discourage their employment. This is why the revised variant of the Convention on maternity protection places an emphasis on the payment of maternity benefits from social security funds and restricts the circumstances in which an employer can be held individually liable to pay them (Convention 183, article 6).</a:t>
            </a:r>
          </a:p>
        </p:txBody>
      </p:sp>
    </p:spTree>
    <p:extLst>
      <p:ext uri="{BB962C8B-B14F-4D97-AF65-F5344CB8AC3E}">
        <p14:creationId xmlns:p14="http://schemas.microsoft.com/office/powerpoint/2010/main" val="29433497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15962"/>
          </a:xfrm>
        </p:spPr>
        <p:txBody>
          <a:bodyPr>
            <a:normAutofit fontScale="90000"/>
          </a:bodyPr>
          <a:lstStyle/>
          <a:p>
            <a:endParaRPr lang="en-US" dirty="0"/>
          </a:p>
        </p:txBody>
      </p:sp>
      <p:sp>
        <p:nvSpPr>
          <p:cNvPr id="3" name="Content Placeholder 2"/>
          <p:cNvSpPr>
            <a:spLocks noGrp="1"/>
          </p:cNvSpPr>
          <p:nvPr>
            <p:ph idx="1"/>
          </p:nvPr>
        </p:nvSpPr>
        <p:spPr>
          <a:xfrm>
            <a:off x="457200" y="1371600"/>
            <a:ext cx="8229600" cy="4754563"/>
          </a:xfrm>
        </p:spPr>
        <p:txBody>
          <a:bodyPr>
            <a:normAutofit fontScale="85000" lnSpcReduction="20000"/>
          </a:bodyPr>
          <a:lstStyle/>
          <a:p>
            <a:pPr lvl="0"/>
            <a:r>
              <a:rPr lang="en-US" dirty="0"/>
              <a:t>1919 Maternity Protection Convention (#3)</a:t>
            </a:r>
          </a:p>
          <a:p>
            <a:pPr lvl="0"/>
            <a:r>
              <a:rPr lang="en-US" dirty="0"/>
              <a:t>1919 Night Work Women Convention (#4)</a:t>
            </a:r>
          </a:p>
          <a:p>
            <a:pPr lvl="0"/>
            <a:r>
              <a:rPr lang="en-US" dirty="0"/>
              <a:t>1951 Equal Remuneration Convention (#100)</a:t>
            </a:r>
          </a:p>
          <a:p>
            <a:pPr lvl="0"/>
            <a:r>
              <a:rPr lang="en-US" dirty="0"/>
              <a:t>1958 Discrimination (Employment and Occupation) Convention (#111)</a:t>
            </a:r>
          </a:p>
          <a:p>
            <a:pPr lvl="0"/>
            <a:r>
              <a:rPr lang="en-US" dirty="0"/>
              <a:t>1965 Workers with Family Responsibilities Recommendation (#123)</a:t>
            </a:r>
          </a:p>
          <a:p>
            <a:pPr lvl="0"/>
            <a:r>
              <a:rPr lang="en-US" dirty="0"/>
              <a:t>1975 UN International Women’s Year</a:t>
            </a:r>
          </a:p>
          <a:p>
            <a:pPr lvl="0"/>
            <a:r>
              <a:rPr lang="en-US" dirty="0"/>
              <a:t>1976 - 1985 UN Decade for Women: Equality, Development and Peace</a:t>
            </a:r>
          </a:p>
          <a:p>
            <a:pPr lvl="0"/>
            <a:r>
              <a:rPr lang="en-US" dirty="0"/>
              <a:t>1979 UN Convention on the Elimination of All Kinds of Discrimination Against </a:t>
            </a:r>
            <a:r>
              <a:rPr lang="en-US" dirty="0" smtClean="0"/>
              <a:t>Women.</a:t>
            </a:r>
            <a:endParaRPr lang="en-US" dirty="0"/>
          </a:p>
          <a:p>
            <a:endParaRPr lang="en-US" dirty="0"/>
          </a:p>
        </p:txBody>
      </p:sp>
    </p:spTree>
    <p:extLst>
      <p:ext uri="{BB962C8B-B14F-4D97-AF65-F5344CB8AC3E}">
        <p14:creationId xmlns:p14="http://schemas.microsoft.com/office/powerpoint/2010/main" val="4064876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20000"/>
          </a:bodyPr>
          <a:lstStyle/>
          <a:p>
            <a:pPr lvl="0"/>
            <a:r>
              <a:rPr lang="en-US" dirty="0"/>
              <a:t>1981 Workers with Family Responsibilities Convention (#156)</a:t>
            </a:r>
          </a:p>
          <a:p>
            <a:pPr lvl="0"/>
            <a:r>
              <a:rPr lang="en-US" dirty="0"/>
              <a:t>1994 Part-Time Work Convention (#175)</a:t>
            </a:r>
          </a:p>
          <a:p>
            <a:pPr lvl="0"/>
            <a:r>
              <a:rPr lang="en-US" dirty="0"/>
              <a:t>1996 Home Work Convention (#177)</a:t>
            </a:r>
          </a:p>
          <a:p>
            <a:pPr lvl="0"/>
            <a:r>
              <a:rPr lang="en-US" dirty="0"/>
              <a:t>1998 Job Creation in Small and Medium-Sized Enterprises Recommendation (#189)</a:t>
            </a:r>
          </a:p>
          <a:p>
            <a:pPr lvl="0"/>
            <a:r>
              <a:rPr lang="en-US" dirty="0"/>
              <a:t>1999 Worst Forms of Child </a:t>
            </a:r>
            <a:r>
              <a:rPr lang="en-US" dirty="0" err="1"/>
              <a:t>Labour</a:t>
            </a:r>
            <a:r>
              <a:rPr lang="en-US" dirty="0"/>
              <a:t> Convention (#182)</a:t>
            </a:r>
          </a:p>
          <a:p>
            <a:pPr lvl="0"/>
            <a:r>
              <a:rPr lang="en-US" dirty="0"/>
              <a:t>2000 Maternity Protection Convention, revised (#183)</a:t>
            </a:r>
          </a:p>
          <a:p>
            <a:endParaRPr lang="en-US" dirty="0"/>
          </a:p>
        </p:txBody>
      </p:sp>
    </p:spTree>
    <p:extLst>
      <p:ext uri="{BB962C8B-B14F-4D97-AF65-F5344CB8AC3E}">
        <p14:creationId xmlns:p14="http://schemas.microsoft.com/office/powerpoint/2010/main" val="10795179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77500" lnSpcReduction="20000"/>
          </a:bodyPr>
          <a:lstStyle/>
          <a:p>
            <a:r>
              <a:rPr lang="en-US" dirty="0"/>
              <a:t>In the early 1950s, emphasis shifted to the promotion of equality in employment between men and women, and, more recently, to recognition that equality implies sharing of family responsibilities between men and women.</a:t>
            </a:r>
            <a:br>
              <a:rPr lang="en-US" dirty="0"/>
            </a:br>
            <a:r>
              <a:rPr lang="en-US" dirty="0"/>
              <a:t/>
            </a:r>
            <a:br>
              <a:rPr lang="en-US" dirty="0"/>
            </a:br>
            <a:r>
              <a:rPr lang="en-US" dirty="0"/>
              <a:t>Convention No.100 and Recommendation No.90, of 1951, laid down the guiding principles of equal remuneration for work of equal value regardless of sex. In 1958, Convention No. 111 and Recommendation No. 111 were adopted to establish the principle of non-discrimination on a number of grounds including sex, with regard to access to vocational training, access to employment, and terms and conditions of employment</a:t>
            </a:r>
          </a:p>
        </p:txBody>
      </p:sp>
    </p:spTree>
    <p:extLst>
      <p:ext uri="{BB962C8B-B14F-4D97-AF65-F5344CB8AC3E}">
        <p14:creationId xmlns:p14="http://schemas.microsoft.com/office/powerpoint/2010/main" val="166440073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53654682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 </a:t>
            </a:r>
            <a:r>
              <a:rPr lang="en-US" i="1" u="sng" dirty="0">
                <a:hlinkClick r:id="rId2" tooltip="Declaration on Fundamental Principles and Rights at Work"/>
              </a:rPr>
              <a:t>Declaration on Fundamental Principles and Rights at Work</a:t>
            </a:r>
            <a:r>
              <a:rPr lang="en-US" dirty="0"/>
              <a:t>.</a:t>
            </a:r>
          </a:p>
        </p:txBody>
      </p:sp>
      <p:sp>
        <p:nvSpPr>
          <p:cNvPr id="3" name="Content Placeholder 2"/>
          <p:cNvSpPr>
            <a:spLocks noGrp="1"/>
          </p:cNvSpPr>
          <p:nvPr>
            <p:ph idx="1"/>
          </p:nvPr>
        </p:nvSpPr>
        <p:spPr>
          <a:xfrm>
            <a:off x="457200" y="1904999"/>
            <a:ext cx="8229600" cy="3962401"/>
          </a:xfrm>
        </p:spPr>
        <p:txBody>
          <a:bodyPr/>
          <a:lstStyle/>
          <a:p>
            <a:pPr lvl="0"/>
            <a:r>
              <a:rPr lang="en-US" dirty="0"/>
              <a:t>The right of workers to associate freely and </a:t>
            </a:r>
            <a:r>
              <a:rPr lang="en-US" u="sng" dirty="0">
                <a:hlinkClick r:id="rId3" tooltip="Collective bargaining"/>
              </a:rPr>
              <a:t>bargain collectively</a:t>
            </a:r>
            <a:endParaRPr lang="en-US" dirty="0"/>
          </a:p>
          <a:p>
            <a:pPr lvl="0"/>
            <a:r>
              <a:rPr lang="en-US" dirty="0"/>
              <a:t>The end of </a:t>
            </a:r>
            <a:r>
              <a:rPr lang="en-US" u="sng" dirty="0">
                <a:hlinkClick r:id="rId4" tooltip="Unfree labour"/>
              </a:rPr>
              <a:t>forced and compulsory </a:t>
            </a:r>
            <a:r>
              <a:rPr lang="en-US" u="sng" dirty="0" err="1">
                <a:hlinkClick r:id="rId4" tooltip="Unfree labour"/>
              </a:rPr>
              <a:t>labour</a:t>
            </a:r>
            <a:endParaRPr lang="en-US" dirty="0"/>
          </a:p>
          <a:p>
            <a:pPr lvl="0"/>
            <a:r>
              <a:rPr lang="en-US" dirty="0"/>
              <a:t>The end of </a:t>
            </a:r>
            <a:r>
              <a:rPr lang="en-US" u="sng" dirty="0">
                <a:hlinkClick r:id="rId5" tooltip="Child labour"/>
              </a:rPr>
              <a:t>child </a:t>
            </a:r>
            <a:r>
              <a:rPr lang="en-US" u="sng" dirty="0" err="1">
                <a:hlinkClick r:id="rId5" tooltip="Child labour"/>
              </a:rPr>
              <a:t>labour</a:t>
            </a:r>
            <a:endParaRPr lang="en-US" dirty="0"/>
          </a:p>
          <a:p>
            <a:pPr lvl="0"/>
            <a:r>
              <a:rPr lang="en-US" dirty="0"/>
              <a:t>The end of </a:t>
            </a:r>
            <a:r>
              <a:rPr lang="en-US" u="sng" dirty="0">
                <a:hlinkClick r:id="rId6" tooltip="Employment discrimination"/>
              </a:rPr>
              <a:t>unfair discrimination among workers</a:t>
            </a:r>
            <a:endParaRPr lang="en-US" dirty="0"/>
          </a:p>
          <a:p>
            <a:endParaRPr lang="en-US" dirty="0"/>
          </a:p>
        </p:txBody>
      </p:sp>
    </p:spTree>
    <p:extLst>
      <p:ext uri="{BB962C8B-B14F-4D97-AF65-F5344CB8AC3E}">
        <p14:creationId xmlns:p14="http://schemas.microsoft.com/office/powerpoint/2010/main" val="18835753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Protocols</a:t>
            </a:r>
            <a:endParaRPr lang="en-US" dirty="0"/>
          </a:p>
        </p:txBody>
      </p:sp>
      <p:sp>
        <p:nvSpPr>
          <p:cNvPr id="3" name="Content Placeholder 2"/>
          <p:cNvSpPr>
            <a:spLocks noGrp="1"/>
          </p:cNvSpPr>
          <p:nvPr>
            <p:ph idx="1"/>
          </p:nvPr>
        </p:nvSpPr>
        <p:spPr/>
        <p:txBody>
          <a:bodyPr>
            <a:normAutofit lnSpcReduction="10000"/>
          </a:bodyPr>
          <a:lstStyle/>
          <a:p>
            <a:pPr marL="0" indent="0">
              <a:buNone/>
            </a:pPr>
            <a:endParaRPr lang="en-US" b="1" dirty="0"/>
          </a:p>
          <a:p>
            <a:r>
              <a:rPr lang="en-US" dirty="0"/>
              <a:t>This device is employed for making conventions more flexible or for amplifying obligations by amending or adding provisions on different points. Protocols are always linked to Convention, even though they are international treaties they do not exist on their own. As with Conventions, Protocols can be ratified.</a:t>
            </a:r>
          </a:p>
          <a:p>
            <a:endParaRPr lang="en-US" dirty="0"/>
          </a:p>
        </p:txBody>
      </p:sp>
    </p:spTree>
    <p:extLst>
      <p:ext uri="{BB962C8B-B14F-4D97-AF65-F5344CB8AC3E}">
        <p14:creationId xmlns:p14="http://schemas.microsoft.com/office/powerpoint/2010/main" val="51495207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22</TotalTime>
  <Words>496</Words>
  <Application>Microsoft Office PowerPoint</Application>
  <PresentationFormat>On-screen Show (4:3)</PresentationFormat>
  <Paragraphs>43</Paragraphs>
  <Slides>12</Slides>
  <Notes>0</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History &amp; Conventions of ILO</vt:lpstr>
      <vt:lpstr>History &amp; Conventions of ILO</vt:lpstr>
      <vt:lpstr>PowerPoint Presentation</vt:lpstr>
      <vt:lpstr>PowerPoint Presentation</vt:lpstr>
      <vt:lpstr>PowerPoint Presentation</vt:lpstr>
      <vt:lpstr>PowerPoint Presentation</vt:lpstr>
      <vt:lpstr>PowerPoint Presentation</vt:lpstr>
      <vt:lpstr> Declaration on Fundamental Principles and Rights at Work.</vt:lpstr>
      <vt:lpstr>Protocols</vt:lpstr>
      <vt:lpstr>Membership</vt:lpstr>
      <vt:lpstr>Programmes </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History &amp; Conventions of ILO</dc:title>
  <dc:creator>Grace</dc:creator>
  <cp:lastModifiedBy>Grace</cp:lastModifiedBy>
  <cp:revision>3</cp:revision>
  <dcterms:created xsi:type="dcterms:W3CDTF">2020-04-01T18:48:34Z</dcterms:created>
  <dcterms:modified xsi:type="dcterms:W3CDTF">2020-04-01T19:10:56Z</dcterms:modified>
</cp:coreProperties>
</file>

<file path=docProps/thumbnail.jpeg>
</file>